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Helvetica Neue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3D5A29-A343-4A43-9567-A6160E6F30A1}">
  <a:tblStyle styleId="{433D5A29-A343-4A43-9567-A6160E6F30A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/>
          <p:nvPr>
            <p:ph type="ctrTitle"/>
          </p:nvPr>
        </p:nvSpPr>
        <p:spPr>
          <a:xfrm>
            <a:off x="596349" y="640080"/>
            <a:ext cx="4320208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b="1" lang="es-PE" sz="4200">
                <a:solidFill>
                  <a:srgbClr val="C00000"/>
                </a:solidFill>
              </a:rPr>
              <a:t>PEREGRINOS/AS DEL PACTO EDUCATIVO GLOBAL</a:t>
            </a:r>
            <a:br>
              <a:rPr b="1" lang="es-PE" sz="4200"/>
            </a:br>
            <a:br>
              <a:rPr b="1" i="1" lang="es-PE" sz="4200"/>
            </a:br>
            <a:r>
              <a:rPr b="1" i="1" lang="es-PE" sz="4200"/>
              <a:t>Orientaciones Metodológicas</a:t>
            </a:r>
            <a:endParaRPr/>
          </a:p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517385" y="5199293"/>
            <a:ext cx="3734014" cy="886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s-PE">
                <a:latin typeface="Calibri"/>
                <a:ea typeface="Calibri"/>
                <a:cs typeface="Calibri"/>
                <a:sym typeface="Calibri"/>
              </a:rPr>
              <a:t>Ernesto Cavassa sj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s-PE">
                <a:latin typeface="Calibri"/>
                <a:ea typeface="Calibri"/>
                <a:cs typeface="Calibri"/>
                <a:sym typeface="Calibri"/>
              </a:rPr>
              <a:t> Belén Romá</a:t>
            </a:r>
            <a:r>
              <a:rPr i="1" lang="es-PE"/>
              <a:t> </a:t>
            </a:r>
            <a:endParaRPr i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890338" y="4409267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-3" l="0" r="-3" t="995"/>
          <a:stretch/>
        </p:blipFill>
        <p:spPr>
          <a:xfrm>
            <a:off x="5311702" y="10"/>
            <a:ext cx="6878775" cy="6857990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8083828" y="616917"/>
            <a:ext cx="13616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PE" sz="1800">
                <a:latin typeface="Calibri"/>
                <a:ea typeface="Calibri"/>
                <a:cs typeface="Calibri"/>
                <a:sym typeface="Calibri"/>
              </a:rPr>
              <a:t>GRUPOS </a:t>
            </a:r>
            <a:br>
              <a:rPr lang="es-PE" sz="1800">
                <a:latin typeface="Calibri"/>
                <a:ea typeface="Calibri"/>
                <a:cs typeface="Calibri"/>
                <a:sym typeface="Calibri"/>
              </a:rPr>
            </a:br>
            <a:r>
              <a:rPr lang="es-PE" sz="1800">
                <a:latin typeface="Calibri"/>
                <a:ea typeface="Calibri"/>
                <a:cs typeface="Calibri"/>
                <a:sym typeface="Calibri"/>
              </a:rPr>
              <a:t>Orientado a elaborar el compromiso para el pacto</a:t>
            </a:r>
            <a:r>
              <a:rPr lang="es-PE"/>
              <a:t> </a:t>
            </a:r>
            <a:endParaRPr/>
          </a:p>
        </p:txBody>
      </p:sp>
      <p:pic>
        <p:nvPicPr>
          <p:cNvPr id="177" name="Google Shape;177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896" y="0"/>
            <a:ext cx="99839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/>
        </p:nvSpPr>
        <p:spPr>
          <a:xfrm>
            <a:off x="351184" y="256312"/>
            <a:ext cx="3120886" cy="2046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25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i="1" lang="es-PE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GRUPOS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b="0" i="0" lang="es-PE" sz="3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s-PE" sz="3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Orientado a elaborar el compromio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0" i="0" lang="es-PE" sz="3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el pacto</a:t>
            </a:r>
            <a:r>
              <a:rPr b="0" i="0" lang="es-PE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179" name="Google Shape;179;p24"/>
          <p:cNvGraphicFramePr/>
          <p:nvPr/>
        </p:nvGraphicFramePr>
        <p:xfrm>
          <a:off x="9445488" y="25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{433D5A29-A343-4A43-9567-A6160E6F30A1}</a:tableStyleId>
              </a:tblPr>
              <a:tblGrid>
                <a:gridCol w="2554350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PE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CONVERSACIÓN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PE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ESPIRITUAL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discernir, en nuestras conversaciones, 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presencia del Espíritu en cada uno de nosotros/as, 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abrirnos a su acción</a:t>
                      </a:r>
                      <a:endParaRPr b="0" sz="1800" u="none" cap="none" strike="noStrike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47625" marL="47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CAAC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</a:pPr>
            <a:br>
              <a:rPr b="0" i="0" lang="es-PE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p25"/>
          <p:cNvGrpSpPr/>
          <p:nvPr/>
        </p:nvGrpSpPr>
        <p:grpSpPr>
          <a:xfrm>
            <a:off x="374867" y="2642515"/>
            <a:ext cx="4030988" cy="3839036"/>
            <a:chOff x="492" y="526389"/>
            <a:chExt cx="4030988" cy="3839036"/>
          </a:xfrm>
        </p:grpSpPr>
        <p:sp>
          <p:nvSpPr>
            <p:cNvPr id="186" name="Google Shape;186;p25"/>
            <p:cNvSpPr/>
            <p:nvPr/>
          </p:nvSpPr>
          <p:spPr>
            <a:xfrm>
              <a:off x="492" y="526389"/>
              <a:ext cx="1919518" cy="1151711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5"/>
            <p:cNvSpPr txBox="1"/>
            <p:nvPr/>
          </p:nvSpPr>
          <p:spPr>
            <a:xfrm>
              <a:off x="492" y="526389"/>
              <a:ext cx="1919518" cy="1151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1" i="0" lang="es-PE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PARTICIPANTES</a:t>
              </a:r>
              <a:endPara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2111962" y="526389"/>
              <a:ext cx="1919518" cy="1151711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5"/>
            <p:cNvSpPr txBox="1"/>
            <p:nvPr/>
          </p:nvSpPr>
          <p:spPr>
            <a:xfrm>
              <a:off x="2111962" y="526389"/>
              <a:ext cx="1919518" cy="1151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s-PE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Todos somos corresponsables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5"/>
            <p:cNvSpPr/>
            <p:nvPr/>
          </p:nvSpPr>
          <p:spPr>
            <a:xfrm>
              <a:off x="492" y="1870051"/>
              <a:ext cx="1919518" cy="1151711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5"/>
            <p:cNvSpPr txBox="1"/>
            <p:nvPr/>
          </p:nvSpPr>
          <p:spPr>
            <a:xfrm>
              <a:off x="492" y="1870051"/>
              <a:ext cx="1919518" cy="1151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s-PE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Comparte lo que puedas y lo quieras,  de forma breve y clara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2111962" y="1870051"/>
              <a:ext cx="1919518" cy="1151711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5"/>
            <p:cNvSpPr txBox="1"/>
            <p:nvPr/>
          </p:nvSpPr>
          <p:spPr>
            <a:xfrm>
              <a:off x="2111962" y="1870051"/>
              <a:ext cx="1919518" cy="1151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s-PE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Escucha atentamente 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5"/>
            <p:cNvSpPr/>
            <p:nvPr/>
          </p:nvSpPr>
          <p:spPr>
            <a:xfrm>
              <a:off x="492" y="3213714"/>
              <a:ext cx="1919518" cy="1151711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5"/>
            <p:cNvSpPr txBox="1"/>
            <p:nvPr/>
          </p:nvSpPr>
          <p:spPr>
            <a:xfrm>
              <a:off x="492" y="3213714"/>
              <a:ext cx="1919518" cy="1151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s-PE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 es para  resolver problemas individuales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2111962" y="3213714"/>
              <a:ext cx="1919518" cy="1151711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5"/>
            <p:cNvSpPr txBox="1"/>
            <p:nvPr/>
          </p:nvSpPr>
          <p:spPr>
            <a:xfrm>
              <a:off x="2111962" y="3213714"/>
              <a:ext cx="1919518" cy="1151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0" i="0" lang="es-PE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Respeta lo que es confidencial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25"/>
          <p:cNvSpPr txBox="1"/>
          <p:nvPr/>
        </p:nvSpPr>
        <p:spPr>
          <a:xfrm>
            <a:off x="4780720" y="351232"/>
            <a:ext cx="7136297" cy="6278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PROPUESTA DE ORGANIZACIÓN DEL TIEMPO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1° Ronda: Comparte cada uno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Compartimos cada uno el fruto del trabajo personal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Tomamos de 2 a 5 m. para reflexionar personalmente lo escuchado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2° Ronda: Diálogo espontáneo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que deseen comparten los frutos de su reflexión anterior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Diálogo abierto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3° Ronda: Conversación con el Señor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Rezamos en voz alta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 agradecemos Señor por…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Danos  luz  para discernir a  qué nos llamas…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Danos valor y fuerza para seguir los caminos que el Espiritu nos muestra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Final: Resumen y recogida  de la consigna principal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698" y="228600"/>
            <a:ext cx="3251291" cy="2160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110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/>
        </p:nvSpPr>
        <p:spPr>
          <a:xfrm>
            <a:off x="2305878" y="212035"/>
            <a:ext cx="652007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PE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TESTIMONIOS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7"/>
          <p:cNvPicPr preferRelativeResize="0"/>
          <p:nvPr/>
        </p:nvPicPr>
        <p:blipFill rotWithShape="1">
          <a:blip r:embed="rId3">
            <a:alphaModFix/>
          </a:blip>
          <a:srcRect b="-1" l="10345" r="12307" t="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 txBox="1"/>
          <p:nvPr/>
        </p:nvSpPr>
        <p:spPr>
          <a:xfrm>
            <a:off x="2888973" y="5427262"/>
            <a:ext cx="641405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E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ASAMBLEAS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E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PLENARIAS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721529" y="2016464"/>
            <a:ext cx="460534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E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LITURGIAS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 b="1" l="3217" r="3343" t="0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/>
          <p:nvPr/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9"/>
          <p:cNvPicPr preferRelativeResize="0"/>
          <p:nvPr/>
        </p:nvPicPr>
        <p:blipFill rotWithShape="1">
          <a:blip r:embed="rId3">
            <a:alphaModFix/>
          </a:blip>
          <a:srcRect b="10374" l="0" r="0" t="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9"/>
          <p:cNvSpPr txBox="1"/>
          <p:nvPr/>
        </p:nvSpPr>
        <p:spPr>
          <a:xfrm>
            <a:off x="1842052" y="5738192"/>
            <a:ext cx="988216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-PE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MOMENTOS DE ENCUENTRO, CONVIVENCIA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b="8885" l="0" r="0" t="81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0"/>
          <p:cNvSpPr txBox="1"/>
          <p:nvPr/>
        </p:nvSpPr>
        <p:spPr>
          <a:xfrm>
            <a:off x="8640418" y="490330"/>
            <a:ext cx="264135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E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PASEO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 rotWithShape="1">
          <a:blip r:embed="rId3">
            <a:alphaModFix/>
          </a:blip>
          <a:srcRect b="8118" l="0" r="0" t="168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/>
          <p:cNvSpPr txBox="1"/>
          <p:nvPr/>
        </p:nvSpPr>
        <p:spPr>
          <a:xfrm>
            <a:off x="1656521" y="424069"/>
            <a:ext cx="327328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E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 QUE NOS ACOGE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32"/>
          <p:cNvPicPr preferRelativeResize="0"/>
          <p:nvPr/>
        </p:nvPicPr>
        <p:blipFill rotWithShape="1">
          <a:blip r:embed="rId3">
            <a:alphaModFix/>
          </a:blip>
          <a:srcRect b="11374" l="0" r="0" t="323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2"/>
          <p:cNvSpPr txBox="1"/>
          <p:nvPr/>
        </p:nvSpPr>
        <p:spPr>
          <a:xfrm>
            <a:off x="1861929" y="4678017"/>
            <a:ext cx="723182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E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PRESENCIA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E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MIRAR, CONECTAR, ILUMINAR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33"/>
          <p:cNvPicPr preferRelativeResize="0"/>
          <p:nvPr/>
        </p:nvPicPr>
        <p:blipFill rotWithShape="1">
          <a:blip r:embed="rId3">
            <a:alphaModFix/>
          </a:blip>
          <a:srcRect b="0" l="0" r="0" t="1574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3"/>
          <p:cNvSpPr txBox="1"/>
          <p:nvPr/>
        </p:nvSpPr>
        <p:spPr>
          <a:xfrm>
            <a:off x="6828377" y="632791"/>
            <a:ext cx="4924777" cy="2339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E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EXPERIENCIA MÍSTICA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Sorprendente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Transformadora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Movilizante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DEDEDE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C5C2C2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/>
          <p:nvPr>
            <p:ph type="title"/>
          </p:nvPr>
        </p:nvSpPr>
        <p:spPr>
          <a:xfrm>
            <a:off x="1051560" y="4495466"/>
            <a:ext cx="3611880" cy="1536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br>
              <a:rPr b="1" lang="es-PE" sz="4000">
                <a:latin typeface="Calibri"/>
                <a:ea typeface="Calibri"/>
                <a:cs typeface="Calibri"/>
                <a:sym typeface="Calibri"/>
              </a:rPr>
            </a:br>
            <a:r>
              <a:rPr b="1" lang="es-PE" sz="4000">
                <a:latin typeface="Calibri"/>
                <a:ea typeface="Calibri"/>
                <a:cs typeface="Calibri"/>
                <a:sym typeface="Calibri"/>
              </a:rPr>
              <a:t>CONSTRUIMOS JUNTOS</a:t>
            </a:r>
            <a:br>
              <a:rPr lang="es-PE" sz="4000">
                <a:latin typeface="Calibri"/>
                <a:ea typeface="Calibri"/>
                <a:cs typeface="Calibri"/>
                <a:sym typeface="Calibri"/>
              </a:rPr>
            </a:br>
            <a:endParaRPr sz="4000"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17551" l="0" r="0" t="33180"/>
          <a:stretch/>
        </p:blipFill>
        <p:spPr>
          <a:xfrm>
            <a:off x="20" y="10"/>
            <a:ext cx="12191980" cy="399447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/>
          <p:nvPr/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5020780" y="4121427"/>
            <a:ext cx="6765091" cy="2411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i="1" lang="es-PE" sz="2200"/>
              <a:t>Construimos: </a:t>
            </a:r>
            <a:r>
              <a:rPr lang="es-PE" sz="2200"/>
              <a:t>es don (somos herederos de una tradición) y es tarea (nos toca reimaginarla en cada circunstancia)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i="1" lang="es-PE" sz="2200"/>
              <a:t>Juntos/as: </a:t>
            </a:r>
            <a:r>
              <a:rPr lang="es-PE" sz="2200"/>
              <a:t>la idea del “cuerpo” paulino en el que el cuerpo es uno y los órganos son muchos y cada uno con su función; son los carismas de cada cual en la Iglesia </a:t>
            </a:r>
            <a:endParaRPr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3">
            <a:alphaModFix/>
          </a:blip>
          <a:srcRect b="17402" l="0" r="0" t="183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4"/>
          <p:cNvSpPr txBox="1"/>
          <p:nvPr/>
        </p:nvSpPr>
        <p:spPr>
          <a:xfrm>
            <a:off x="8428957" y="237701"/>
            <a:ext cx="3826146" cy="1621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i="1" lang="es-PE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 Dios nos sostiene  en nuestro  peregrinar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DEDEDE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C5C2C2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 txBox="1"/>
          <p:nvPr>
            <p:ph type="title"/>
          </p:nvPr>
        </p:nvSpPr>
        <p:spPr>
          <a:xfrm>
            <a:off x="1051560" y="4495466"/>
            <a:ext cx="3786340" cy="1536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b="1" lang="es-PE" sz="3400">
                <a:latin typeface="Calibri"/>
                <a:ea typeface="Calibri"/>
                <a:cs typeface="Calibri"/>
                <a:sym typeface="Calibri"/>
              </a:rPr>
              <a:t>MIENTRAS VAMOS HACIENDO CAMINO</a:t>
            </a:r>
            <a:br>
              <a:rPr lang="es-PE" sz="3400">
                <a:latin typeface="Calibri"/>
                <a:ea typeface="Calibri"/>
                <a:cs typeface="Calibri"/>
                <a:sym typeface="Calibri"/>
              </a:rPr>
            </a:br>
            <a:endParaRPr sz="3400"/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b="19642" l="0" r="0" t="21852"/>
          <a:stretch/>
        </p:blipFill>
        <p:spPr>
          <a:xfrm>
            <a:off x="20" y="10"/>
            <a:ext cx="12191980" cy="399447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/>
          <p:nvPr/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4982660" y="4255796"/>
            <a:ext cx="6974272" cy="2276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-22479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42931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s-PE" sz="3100">
                <a:latin typeface="Calibri"/>
                <a:ea typeface="Calibri"/>
                <a:cs typeface="Calibri"/>
                <a:sym typeface="Calibri"/>
              </a:rPr>
              <a:t>Se hace camino al andar (Machado)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  <a:p>
            <a:pPr indent="-342931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s-PE" sz="3100">
                <a:latin typeface="Calibri"/>
                <a:ea typeface="Calibri"/>
                <a:cs typeface="Calibri"/>
                <a:sym typeface="Calibri"/>
              </a:rPr>
              <a:t>Explorando, tanteando…con la vista puesta en el horizonte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  <a:p>
            <a:pPr indent="-342931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b="1" lang="es-PE" sz="3100">
                <a:latin typeface="Calibri"/>
                <a:ea typeface="Calibri"/>
                <a:cs typeface="Calibri"/>
                <a:sym typeface="Calibri"/>
              </a:rPr>
              <a:t>El horizonte: el aporte JM al PEG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  <a:p>
            <a:pPr indent="-342931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s-PE" sz="3100">
                <a:latin typeface="Calibri"/>
                <a:ea typeface="Calibri"/>
                <a:cs typeface="Calibri"/>
                <a:sym typeface="Calibri"/>
              </a:rPr>
              <a:t>¿Cómo saber el camino que nos lleva al horizonte?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  <a:p>
            <a:pPr indent="-14497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DEDEDE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C5C2C2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 txBox="1"/>
          <p:nvPr>
            <p:ph type="title"/>
          </p:nvPr>
        </p:nvSpPr>
        <p:spPr>
          <a:xfrm>
            <a:off x="700720" y="4495466"/>
            <a:ext cx="4170686" cy="1536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b="1" lang="es-PE" sz="4900">
                <a:latin typeface="Calibri"/>
                <a:ea typeface="Calibri"/>
                <a:cs typeface="Calibri"/>
                <a:sym typeface="Calibri"/>
              </a:rPr>
              <a:t>DISCERNIENDO</a:t>
            </a:r>
            <a:r>
              <a:rPr b="1" lang="es-PE" sz="320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s-PE" sz="3200">
                <a:latin typeface="Calibri"/>
                <a:ea typeface="Calibri"/>
                <a:cs typeface="Calibri"/>
                <a:sym typeface="Calibri"/>
              </a:rPr>
            </a:br>
            <a:endParaRPr sz="3200"/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25148" l="0" r="0" t="11845"/>
          <a:stretch/>
        </p:blipFill>
        <p:spPr>
          <a:xfrm>
            <a:off x="20" y="10"/>
            <a:ext cx="12191980" cy="399447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/>
          <p:nvPr/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/>
          <p:nvPr/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5295825" y="4218905"/>
            <a:ext cx="6490045" cy="2314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s-PE" sz="3600">
                <a:latin typeface="Calibri"/>
                <a:ea typeface="Calibri"/>
                <a:cs typeface="Calibri"/>
                <a:sym typeface="Calibri"/>
              </a:rPr>
              <a:t>Discernir = distinguir, ordenar, priorizar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s-PE" sz="3600">
                <a:latin typeface="Calibri"/>
                <a:ea typeface="Calibri"/>
                <a:cs typeface="Calibri"/>
                <a:sym typeface="Calibri"/>
              </a:rPr>
              <a:t>Proceso de atención y escucha (a la realidad, a los otros, a los más pobres, a mí mismo)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s-PE" sz="3600">
                <a:latin typeface="Calibri"/>
                <a:ea typeface="Calibri"/>
                <a:cs typeface="Calibri"/>
                <a:sym typeface="Calibri"/>
              </a:rPr>
              <a:t>“Saliendo del propio amor, querer e interés” (EE)  para construir juntos el aporte JM al PEG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161925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9"/>
          <p:cNvSpPr txBox="1"/>
          <p:nvPr>
            <p:ph type="title"/>
          </p:nvPr>
        </p:nvSpPr>
        <p:spPr>
          <a:xfrm>
            <a:off x="159026" y="4088252"/>
            <a:ext cx="11860696" cy="256299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6600"/>
              <a:buFont typeface="Calibri"/>
              <a:buNone/>
            </a:pPr>
            <a:r>
              <a:rPr b="1" lang="es-PE" sz="6600">
                <a:solidFill>
                  <a:srgbClr val="385623"/>
                </a:solidFill>
              </a:rPr>
              <a:t>¿CÓMO LO HAREMOS?</a:t>
            </a:r>
            <a:br>
              <a:rPr b="1" lang="es-PE" sz="6600">
                <a:solidFill>
                  <a:srgbClr val="385623"/>
                </a:solidFill>
              </a:rPr>
            </a:br>
            <a:r>
              <a:rPr b="1" i="1" lang="es-PE" sz="6600">
                <a:solidFill>
                  <a:srgbClr val="385623"/>
                </a:solidFill>
              </a:rPr>
              <a:t> Con diferentes medios </a:t>
            </a:r>
            <a:endParaRPr b="1" i="1" sz="5200">
              <a:solidFill>
                <a:srgbClr val="38562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277260" y="322748"/>
            <a:ext cx="3290887" cy="2287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s-PE" sz="3600"/>
              <a:t>RECORDEMOS LOS OBJETIVOS DEL ENCUENTRO</a:t>
            </a:r>
            <a:endParaRPr/>
          </a:p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3568147" y="297626"/>
            <a:ext cx="8420100" cy="2773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PE" sz="2400">
                <a:latin typeface="Calibri"/>
                <a:ea typeface="Calibri"/>
                <a:cs typeface="Calibri"/>
                <a:sym typeface="Calibri"/>
              </a:rPr>
              <a:t>Encontrarnos </a:t>
            </a:r>
            <a:r>
              <a:rPr b="1" lang="es-PE" sz="2400">
                <a:latin typeface="Calibri"/>
                <a:ea typeface="Calibri"/>
                <a:cs typeface="Calibri"/>
                <a:sym typeface="Calibri"/>
              </a:rPr>
              <a:t>laicos y religiosas que compartimos la misión</a:t>
            </a:r>
            <a:r>
              <a:rPr lang="es-PE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PE" sz="2400">
                <a:latin typeface="Calibri"/>
                <a:ea typeface="Calibri"/>
                <a:cs typeface="Calibri"/>
                <a:sym typeface="Calibri"/>
              </a:rPr>
              <a:t>Recibir y profundizar la propuesta del Papa Francisco </a:t>
            </a:r>
            <a:r>
              <a:rPr b="1" lang="es-PE" sz="2400">
                <a:latin typeface="Calibri"/>
                <a:ea typeface="Calibri"/>
                <a:cs typeface="Calibri"/>
                <a:sym typeface="Calibri"/>
              </a:rPr>
              <a:t>en el Pacto Educativo Global</a:t>
            </a:r>
            <a:r>
              <a:rPr lang="es-PE" sz="2400">
                <a:latin typeface="Calibri"/>
                <a:ea typeface="Calibri"/>
                <a:cs typeface="Calibri"/>
                <a:sym typeface="Calibri"/>
              </a:rPr>
              <a:t> desde la misión que compartimos en Jesús-María, en sintonía con las </a:t>
            </a:r>
            <a:r>
              <a:rPr b="1" lang="es-PE" sz="2400">
                <a:latin typeface="Calibri"/>
                <a:ea typeface="Calibri"/>
                <a:cs typeface="Calibri"/>
                <a:sym typeface="Calibri"/>
              </a:rPr>
              <a:t>Preferencias de la Congregación</a:t>
            </a:r>
            <a:r>
              <a:rPr lang="es-PE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PE" sz="2400">
                <a:latin typeface="Calibri"/>
                <a:ea typeface="Calibri"/>
                <a:cs typeface="Calibri"/>
                <a:sym typeface="Calibri"/>
              </a:rPr>
              <a:t>Acordar </a:t>
            </a:r>
            <a:r>
              <a:rPr b="1" lang="es-PE" sz="2400">
                <a:latin typeface="Calibri"/>
                <a:ea typeface="Calibri"/>
                <a:cs typeface="Calibri"/>
                <a:sym typeface="Calibri"/>
              </a:rPr>
              <a:t>nuestro compromiso como JM</a:t>
            </a:r>
            <a:r>
              <a:rPr lang="es-PE" sz="2400">
                <a:latin typeface="Calibri"/>
                <a:ea typeface="Calibri"/>
                <a:cs typeface="Calibri"/>
                <a:sym typeface="Calibri"/>
              </a:rPr>
              <a:t> con el Pacto Educativo Global (PEG).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22872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/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 b="29710" l="0" r="0" t="20030"/>
          <a:stretch/>
        </p:blipFill>
        <p:spPr>
          <a:xfrm>
            <a:off x="-9168" y="2763151"/>
            <a:ext cx="12201168" cy="4093262"/>
          </a:xfrm>
          <a:custGeom>
            <a:rect b="b" l="l" r="r" t="t"/>
            <a:pathLst>
              <a:path extrusionOk="0" h="4093262" w="12201168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11110" t="0"/>
          <a:stretch/>
        </p:blipFill>
        <p:spPr>
          <a:xfrm>
            <a:off x="-1" y="10"/>
            <a:ext cx="1219200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>
            <p:ph type="title"/>
          </p:nvPr>
        </p:nvSpPr>
        <p:spPr>
          <a:xfrm>
            <a:off x="9147313" y="445343"/>
            <a:ext cx="2567609" cy="794064"/>
          </a:xfrm>
          <a:prstGeom prst="rect">
            <a:avLst/>
          </a:prstGeom>
          <a:solidFill>
            <a:srgbClr val="00000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b="1" i="1" lang="es-PE">
                <a:solidFill>
                  <a:srgbClr val="FFFFFF"/>
                </a:solidFill>
              </a:rPr>
              <a:t>ORACIÓN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1605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6096000" y="304800"/>
            <a:ext cx="553940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E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PRESENTACIONES</a:t>
            </a:r>
            <a:r>
              <a:rPr b="1" i="0" lang="es-PE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son conferencias, son puntos de trabajo para que como grupo podamos  elaborar el fruto del encuentro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3298" r="0" t="9091"/>
          <a:stretch/>
        </p:blipFill>
        <p:spPr>
          <a:xfrm>
            <a:off x="-2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/>
          <p:nvPr/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0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3"/>
          <p:cNvSpPr txBox="1"/>
          <p:nvPr>
            <p:ph type="title"/>
          </p:nvPr>
        </p:nvSpPr>
        <p:spPr>
          <a:xfrm>
            <a:off x="7851648" y="90540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i="1" lang="es-PE" sz="4000"/>
              <a:t>TRABAJO PERSONAL</a:t>
            </a:r>
            <a:br>
              <a:rPr b="1" i="1" lang="es-PE" sz="3700"/>
            </a:br>
            <a:br>
              <a:rPr b="1" i="1" lang="es-PE" sz="3700"/>
            </a:br>
            <a:r>
              <a:rPr lang="es-PE" sz="3700"/>
              <a:t>Orientado a elaborar el compromiso para el pacto </a:t>
            </a:r>
            <a:endParaRPr b="1" i="1" sz="3700"/>
          </a:p>
        </p:txBody>
      </p:sp>
      <p:sp>
        <p:nvSpPr>
          <p:cNvPr id="170" name="Google Shape;170;p23"/>
          <p:cNvSpPr/>
          <p:nvPr/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